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8" r:id="rId10"/>
    <p:sldId id="269" r:id="rId11"/>
    <p:sldId id="270" r:id="rId12"/>
    <p:sldId id="263" r:id="rId13"/>
    <p:sldId id="265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62527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666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639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6474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1757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63154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018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5360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3134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876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824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0E00694-9DAF-4348-AB3F-11725E81670B}" type="datetimeFigureOut">
              <a:rPr lang="en-GB" smtClean="0"/>
              <a:t>17/05/2025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AFED7769-4294-4A2D-80BD-9DCA606E2F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434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80936-CC9D-52D0-BCE6-EA7B8D5C6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6000" y="2139351"/>
            <a:ext cx="10800000" cy="1990545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hu-HU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Catan Térkép Generátor Online Eszköz a Kiegyensúlyozott Játékért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71576-A2AA-00E9-7FA4-E25BF282C9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587" y="5004039"/>
            <a:ext cx="5058413" cy="582283"/>
          </a:xfrm>
        </p:spPr>
        <p:txBody>
          <a:bodyPr anchor="ctr">
            <a:normAutofit/>
          </a:bodyPr>
          <a:lstStyle/>
          <a:p>
            <a:pPr algn="ctr"/>
            <a:r>
              <a:rPr lang="hu-H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Made by: Neumann Máté Soma (VRRPKR)</a:t>
            </a:r>
          </a:p>
        </p:txBody>
      </p:sp>
    </p:spTree>
    <p:extLst>
      <p:ext uri="{BB962C8B-B14F-4D97-AF65-F5344CB8AC3E}">
        <p14:creationId xmlns:p14="http://schemas.microsoft.com/office/powerpoint/2010/main" val="1301808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AA3C01-2A31-B588-6085-8EAF22983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993AB274-D575-4879-588E-F4622DD6F04F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</a:t>
            </a:r>
            <a:r>
              <a:rPr lang="en-GB" sz="3200" b="1" dirty="0" err="1"/>
              <a:t>Leírása</a:t>
            </a:r>
            <a:r>
              <a:rPr lang="en-GB" sz="3200" b="1" dirty="0"/>
              <a:t> (4)</a:t>
            </a:r>
          </a:p>
          <a:p>
            <a:pPr algn="ctr"/>
            <a:r>
              <a:rPr lang="en-GB" sz="3200" b="1" dirty="0" err="1"/>
              <a:t>Reszponzivitás</a:t>
            </a:r>
            <a:endParaRPr lang="en-GB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8341EE-ED1E-8838-8FA9-31E963A26D4C}"/>
              </a:ext>
            </a:extLst>
          </p:cNvPr>
          <p:cNvSpPr txBox="1"/>
          <p:nvPr/>
        </p:nvSpPr>
        <p:spPr>
          <a:xfrm>
            <a:off x="1049084" y="1205334"/>
            <a:ext cx="185980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 err="1">
                <a:solidFill>
                  <a:srgbClr val="FFFFFF"/>
                </a:solidFill>
                <a:latin typeface="Century Schoolbook" panose="02040604050505020304" pitchFamily="18" charset="0"/>
              </a:rPr>
              <a:t>Koncepció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9E5E61-0165-5B3E-AAE8-B72AE0FBB789}"/>
              </a:ext>
            </a:extLst>
          </p:cNvPr>
          <p:cNvSpPr txBox="1"/>
          <p:nvPr/>
        </p:nvSpPr>
        <p:spPr>
          <a:xfrm>
            <a:off x="680783" y="1517100"/>
            <a:ext cx="1106463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1" algn="just"/>
            <a:r>
              <a:rPr lang="en-GB" dirty="0">
                <a:effectLst/>
              </a:rPr>
              <a:t>I wanted to make the website available for more device size, without a decrease in user experience. The website is compatible with Bootstrap extra large, large, medium and small devices.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6BAA13-0512-5C51-1B82-71D74E2B190A}"/>
              </a:ext>
            </a:extLst>
          </p:cNvPr>
          <p:cNvSpPr txBox="1"/>
          <p:nvPr/>
        </p:nvSpPr>
        <p:spPr>
          <a:xfrm>
            <a:off x="2635887" y="2611569"/>
            <a:ext cx="210826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Extra Large</a:t>
            </a:r>
            <a:endParaRPr lang="en-GB" sz="3200" dirty="0"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0E05D6-575F-B54B-1FD3-92451573F390}"/>
              </a:ext>
            </a:extLst>
          </p:cNvPr>
          <p:cNvSpPr txBox="1"/>
          <p:nvPr/>
        </p:nvSpPr>
        <p:spPr>
          <a:xfrm>
            <a:off x="9155730" y="2454467"/>
            <a:ext cx="111921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Large</a:t>
            </a:r>
            <a:endParaRPr lang="en-GB" sz="3200" dirty="0">
              <a:effectLst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9FD8A8E-7ABB-6D42-B8F8-EEF8A0F75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83" y="3250720"/>
            <a:ext cx="6444727" cy="32592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373D304-51C0-2CFF-DE14-1BE962B4A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4405" y="3068669"/>
            <a:ext cx="4581869" cy="358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050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9A2C7-FC59-78D5-13DD-24BF80CA1F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5B21293-A1E3-9327-F026-496DBFE0DB7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</a:t>
            </a:r>
            <a:r>
              <a:rPr lang="en-GB" sz="3200" b="1" dirty="0" err="1"/>
              <a:t>Leírása</a:t>
            </a:r>
            <a:r>
              <a:rPr lang="en-GB" sz="3200" b="1" dirty="0"/>
              <a:t> (5)</a:t>
            </a:r>
          </a:p>
          <a:p>
            <a:pPr algn="ctr"/>
            <a:r>
              <a:rPr lang="en-GB" sz="3200" b="1" dirty="0" err="1"/>
              <a:t>Reszponzivitás</a:t>
            </a:r>
            <a:endParaRPr lang="en-GB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DDB367C-2312-D6E6-E2B8-E1E2654B4B91}"/>
              </a:ext>
            </a:extLst>
          </p:cNvPr>
          <p:cNvSpPr txBox="1"/>
          <p:nvPr/>
        </p:nvSpPr>
        <p:spPr>
          <a:xfrm>
            <a:off x="1049084" y="1205334"/>
            <a:ext cx="150714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Concept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770657-62CF-92A9-80BC-D16A7ACE5321}"/>
              </a:ext>
            </a:extLst>
          </p:cNvPr>
          <p:cNvSpPr txBox="1"/>
          <p:nvPr/>
        </p:nvSpPr>
        <p:spPr>
          <a:xfrm>
            <a:off x="680783" y="1655599"/>
            <a:ext cx="1106463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buNone/>
            </a:pPr>
            <a:r>
              <a:rPr lang="en-GB" dirty="0">
                <a:effectLst/>
              </a:rPr>
              <a:t>I wanted to make the website available for more device size, without a decrease in user experience. The website is compatible with Bootstrap extra large, large, medium and small devices.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6826C2-0B7B-8BD6-3951-5F1020830AF1}"/>
              </a:ext>
            </a:extLst>
          </p:cNvPr>
          <p:cNvSpPr txBox="1"/>
          <p:nvPr/>
        </p:nvSpPr>
        <p:spPr>
          <a:xfrm>
            <a:off x="1022671" y="2431935"/>
            <a:ext cx="1489510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Medium</a:t>
            </a:r>
            <a:endParaRPr lang="en-GB" sz="3200" dirty="0"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02394C-43CF-FE73-3A22-2C7E1DCC989E}"/>
              </a:ext>
            </a:extLst>
          </p:cNvPr>
          <p:cNvSpPr txBox="1"/>
          <p:nvPr/>
        </p:nvSpPr>
        <p:spPr>
          <a:xfrm>
            <a:off x="7224260" y="2431935"/>
            <a:ext cx="109196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Small</a:t>
            </a:r>
            <a:endParaRPr lang="en-GB" sz="3200" dirty="0">
              <a:effectLst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A398F5-636D-92C1-6AC9-0199B147A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481" y="2351063"/>
            <a:ext cx="3673806" cy="44580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73C84FB-38F1-1650-F342-F2B9238489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1978" y="2351063"/>
            <a:ext cx="2392283" cy="441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16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C90F19-74CF-495A-8261-522B933F4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8220C397-A5BA-9519-9C7A-0B8A02F34B3F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967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Az </a:t>
            </a:r>
            <a:r>
              <a:rPr lang="en-GB" sz="3200" b="1" dirty="0" err="1"/>
              <a:t>Algoritmus</a:t>
            </a:r>
            <a:endParaRPr lang="en-GB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E11B5C9-B1C8-844D-AD61-EF40A7420F62}"/>
              </a:ext>
            </a:extLst>
          </p:cNvPr>
          <p:cNvSpPr txBox="1"/>
          <p:nvPr/>
        </p:nvSpPr>
        <p:spPr>
          <a:xfrm>
            <a:off x="1079070" y="2090172"/>
            <a:ext cx="185980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 err="1">
                <a:solidFill>
                  <a:srgbClr val="FFFFFF"/>
                </a:solidFill>
                <a:latin typeface="Century Schoolbook" panose="02040604050505020304" pitchFamily="18" charset="0"/>
              </a:rPr>
              <a:t>Koncepció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4A420C-3179-B63D-FB33-F8826C1A3D73}"/>
              </a:ext>
            </a:extLst>
          </p:cNvPr>
          <p:cNvSpPr txBox="1"/>
          <p:nvPr/>
        </p:nvSpPr>
        <p:spPr>
          <a:xfrm>
            <a:off x="699834" y="2551837"/>
            <a:ext cx="11181016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hu-HU" dirty="0"/>
              <a:t>Először az erőforrásokat osztom ki: véletlenszerűen generálok egy térképet, majd érvényesítem. Ha az érvényesítés sikertelen, új térképet generálok, maximum 10 000 próbálkozásig. Ha ez sem sikerül, egy véletlenszerű térképre térek vissza, és hibaüzenettel értesítem a felhasználót. A számok elhelyezése ugyanilyen logikát követ. A térkép generálása után megjelenítem, vagyis végigjárom a térképet, és minden mezőt a megfelelő div-be helyezek. Ezután az algoritmus ellenőrzi, hogy a kikötőket véletlenszerűen kell-e elhelyezni, és ennek megfelelően helyezi el őket.</a:t>
            </a:r>
          </a:p>
        </p:txBody>
      </p:sp>
    </p:spTree>
    <p:extLst>
      <p:ext uri="{BB962C8B-B14F-4D97-AF65-F5344CB8AC3E}">
        <p14:creationId xmlns:p14="http://schemas.microsoft.com/office/powerpoint/2010/main" val="35344127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D979E-4EE0-7C8A-6808-BC92691E88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F92443E9-7435-9C81-3563-25DB1D3114C1}"/>
              </a:ext>
            </a:extLst>
          </p:cNvPr>
          <p:cNvSpPr txBox="1">
            <a:spLocks/>
          </p:cNvSpPr>
          <p:nvPr/>
        </p:nvSpPr>
        <p:spPr>
          <a:xfrm>
            <a:off x="3537286" y="0"/>
            <a:ext cx="5117428" cy="1040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 err="1"/>
              <a:t>További</a:t>
            </a:r>
            <a:r>
              <a:rPr lang="en-GB" sz="3200" b="1" dirty="0"/>
              <a:t> </a:t>
            </a:r>
            <a:r>
              <a:rPr lang="en-GB" sz="3200" b="1" dirty="0" err="1"/>
              <a:t>Lehetőségek</a:t>
            </a:r>
            <a:endParaRPr lang="en-GB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F798A6-4935-3D8C-18F9-301B226C2437}"/>
              </a:ext>
            </a:extLst>
          </p:cNvPr>
          <p:cNvSpPr txBox="1"/>
          <p:nvPr/>
        </p:nvSpPr>
        <p:spPr>
          <a:xfrm>
            <a:off x="1074021" y="1562601"/>
            <a:ext cx="315663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Expansion version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AE0B13-BF2E-59DC-2F2F-6C0CF5D86316}"/>
              </a:ext>
            </a:extLst>
          </p:cNvPr>
          <p:cNvSpPr txBox="1"/>
          <p:nvPr/>
        </p:nvSpPr>
        <p:spPr>
          <a:xfrm>
            <a:off x="721392" y="2162765"/>
            <a:ext cx="8319091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en-GB" dirty="0"/>
              <a:t>A Catan </a:t>
            </a:r>
            <a:r>
              <a:rPr lang="en-GB" dirty="0" err="1"/>
              <a:t>kiegészítő</a:t>
            </a:r>
            <a:r>
              <a:rPr lang="en-GB" dirty="0"/>
              <a:t> </a:t>
            </a:r>
            <a:r>
              <a:rPr lang="en-GB" dirty="0" err="1"/>
              <a:t>változata</a:t>
            </a:r>
            <a:r>
              <a:rPr lang="en-GB" dirty="0"/>
              <a:t> 5-6 </a:t>
            </a:r>
            <a:r>
              <a:rPr lang="en-GB" dirty="0" err="1"/>
              <a:t>játékost</a:t>
            </a:r>
            <a:r>
              <a:rPr lang="en-GB" dirty="0"/>
              <a:t> </a:t>
            </a:r>
            <a:r>
              <a:rPr lang="en-GB" dirty="0" err="1"/>
              <a:t>támogat</a:t>
            </a:r>
            <a:r>
              <a:rPr lang="en-GB" dirty="0"/>
              <a:t>, </a:t>
            </a:r>
            <a:r>
              <a:rPr lang="en-GB" dirty="0" err="1"/>
              <a:t>több</a:t>
            </a:r>
            <a:r>
              <a:rPr lang="en-GB" dirty="0"/>
              <a:t> </a:t>
            </a:r>
            <a:r>
              <a:rPr lang="en-GB" dirty="0" err="1"/>
              <a:t>mezővel</a:t>
            </a:r>
            <a:r>
              <a:rPr lang="en-GB" dirty="0"/>
              <a:t> a </a:t>
            </a:r>
            <a:r>
              <a:rPr lang="en-GB" dirty="0" err="1"/>
              <a:t>térképen</a:t>
            </a:r>
            <a:r>
              <a:rPr lang="en-GB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161B11-E75D-2536-8987-9BCBA65B1478}"/>
              </a:ext>
            </a:extLst>
          </p:cNvPr>
          <p:cNvSpPr txBox="1"/>
          <p:nvPr/>
        </p:nvSpPr>
        <p:spPr>
          <a:xfrm>
            <a:off x="1074021" y="2853028"/>
            <a:ext cx="299152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>
                <a:solidFill>
                  <a:srgbClr val="FFFFFF"/>
                </a:solidFill>
                <a:latin typeface="Century Schoolbook" panose="02040604050505020304" pitchFamily="18" charset="0"/>
              </a:rPr>
              <a:t>Seafarers version</a:t>
            </a:r>
            <a:endParaRPr lang="en-GB" sz="3200" dirty="0"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5B5A1E-2BDE-AEC7-F8FC-850BEA53F59D}"/>
              </a:ext>
            </a:extLst>
          </p:cNvPr>
          <p:cNvSpPr txBox="1"/>
          <p:nvPr/>
        </p:nvSpPr>
        <p:spPr>
          <a:xfrm>
            <a:off x="721392" y="3314693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en-GB" dirty="0"/>
              <a:t>A </a:t>
            </a:r>
            <a:r>
              <a:rPr lang="en-GB" dirty="0" err="1"/>
              <a:t>térkép</a:t>
            </a:r>
            <a:r>
              <a:rPr lang="en-GB" dirty="0"/>
              <a:t> </a:t>
            </a:r>
            <a:r>
              <a:rPr lang="en-GB" dirty="0" err="1"/>
              <a:t>további</a:t>
            </a:r>
            <a:r>
              <a:rPr lang="en-GB" dirty="0"/>
              <a:t> </a:t>
            </a:r>
            <a:r>
              <a:rPr lang="en-GB" dirty="0" err="1"/>
              <a:t>szigeteket</a:t>
            </a:r>
            <a:r>
              <a:rPr lang="en-GB" dirty="0"/>
              <a:t> </a:t>
            </a:r>
            <a:r>
              <a:rPr lang="en-GB" dirty="0" err="1"/>
              <a:t>tartalmaz</a:t>
            </a:r>
            <a:r>
              <a:rPr lang="en-GB" dirty="0"/>
              <a:t>, </a:t>
            </a:r>
            <a:r>
              <a:rPr lang="en-GB" dirty="0" err="1"/>
              <a:t>amelyeket</a:t>
            </a:r>
            <a:r>
              <a:rPr lang="en-GB" dirty="0"/>
              <a:t> </a:t>
            </a:r>
            <a:r>
              <a:rPr lang="en-GB" dirty="0" err="1"/>
              <a:t>hajókkal</a:t>
            </a:r>
            <a:r>
              <a:rPr lang="en-GB" dirty="0"/>
              <a:t> </a:t>
            </a:r>
            <a:r>
              <a:rPr lang="en-GB" dirty="0" err="1"/>
              <a:t>lehet</a:t>
            </a:r>
            <a:r>
              <a:rPr lang="en-GB" dirty="0"/>
              <a:t> </a:t>
            </a:r>
            <a:r>
              <a:rPr lang="en-GB" dirty="0" err="1"/>
              <a:t>meghódítani</a:t>
            </a:r>
            <a:r>
              <a:rPr lang="en-GB" dirty="0"/>
              <a:t>. A </a:t>
            </a:r>
            <a:r>
              <a:rPr lang="en-GB" dirty="0" err="1"/>
              <a:t>generálási</a:t>
            </a:r>
            <a:r>
              <a:rPr lang="en-GB" dirty="0"/>
              <a:t> </a:t>
            </a:r>
            <a:r>
              <a:rPr lang="en-GB" dirty="0" err="1"/>
              <a:t>folyamat</a:t>
            </a:r>
            <a:r>
              <a:rPr lang="en-GB" dirty="0"/>
              <a:t> </a:t>
            </a:r>
            <a:r>
              <a:rPr lang="en-GB" dirty="0" err="1"/>
              <a:t>ugyanaz</a:t>
            </a:r>
            <a:r>
              <a:rPr lang="en-GB" dirty="0"/>
              <a:t>, de </a:t>
            </a:r>
            <a:r>
              <a:rPr lang="en-GB" dirty="0" err="1"/>
              <a:t>további</a:t>
            </a:r>
            <a:r>
              <a:rPr lang="en-GB" dirty="0"/>
              <a:t> </a:t>
            </a:r>
            <a:r>
              <a:rPr lang="en-GB" dirty="0" err="1"/>
              <a:t>szigetek</a:t>
            </a:r>
            <a:r>
              <a:rPr lang="en-GB" dirty="0"/>
              <a:t> </a:t>
            </a:r>
            <a:r>
              <a:rPr lang="en-GB" dirty="0" err="1"/>
              <a:t>lennének</a:t>
            </a:r>
            <a:r>
              <a:rPr lang="en-GB" dirty="0"/>
              <a:t> a </a:t>
            </a:r>
            <a:r>
              <a:rPr lang="en-GB" dirty="0" err="1"/>
              <a:t>térképen</a:t>
            </a:r>
            <a:r>
              <a:rPr lang="en-GB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1DD5E4-AB72-55D2-F9AE-3DFAA3645ED4}"/>
              </a:ext>
            </a:extLst>
          </p:cNvPr>
          <p:cNvSpPr txBox="1"/>
          <p:nvPr/>
        </p:nvSpPr>
        <p:spPr>
          <a:xfrm>
            <a:off x="1074021" y="4143455"/>
            <a:ext cx="274145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rtl="0"/>
            <a:r>
              <a:rPr lang="en-GB" sz="2400" b="1" dirty="0" err="1"/>
              <a:t>Térkép</a:t>
            </a:r>
            <a:r>
              <a:rPr lang="en-GB" sz="2400" b="1" dirty="0"/>
              <a:t> </a:t>
            </a:r>
            <a:r>
              <a:rPr lang="en-GB" sz="2400" b="1" dirty="0" err="1"/>
              <a:t>mentése</a:t>
            </a:r>
            <a:endParaRPr lang="en-GB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FDEC8C-921A-D843-E41F-E5A847DB5D9F}"/>
              </a:ext>
            </a:extLst>
          </p:cNvPr>
          <p:cNvSpPr txBox="1"/>
          <p:nvPr/>
        </p:nvSpPr>
        <p:spPr>
          <a:xfrm>
            <a:off x="721392" y="4605120"/>
            <a:ext cx="107492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rtl="0"/>
            <a:r>
              <a:rPr lang="en-GB" dirty="0"/>
              <a:t>A </a:t>
            </a:r>
            <a:r>
              <a:rPr lang="en-GB" dirty="0" err="1"/>
              <a:t>térkép</a:t>
            </a:r>
            <a:r>
              <a:rPr lang="en-GB" dirty="0"/>
              <a:t> JSON </a:t>
            </a:r>
            <a:r>
              <a:rPr lang="en-GB" dirty="0" err="1"/>
              <a:t>vagy</a:t>
            </a:r>
            <a:r>
              <a:rPr lang="en-GB" dirty="0"/>
              <a:t> PNG </a:t>
            </a:r>
            <a:r>
              <a:rPr lang="en-GB" dirty="0" err="1"/>
              <a:t>formátumban</a:t>
            </a:r>
            <a:r>
              <a:rPr lang="en-GB" dirty="0"/>
              <a:t> </a:t>
            </a:r>
            <a:r>
              <a:rPr lang="en-GB" dirty="0" err="1"/>
              <a:t>menthető</a:t>
            </a:r>
            <a:r>
              <a:rPr lang="en-GB" dirty="0"/>
              <a:t> </a:t>
            </a:r>
            <a:r>
              <a:rPr lang="en-GB" dirty="0" err="1"/>
              <a:t>lenne</a:t>
            </a:r>
            <a:r>
              <a:rPr lang="en-GB" dirty="0"/>
              <a:t>, </a:t>
            </a:r>
            <a:r>
              <a:rPr lang="en-GB" dirty="0" err="1"/>
              <a:t>így</a:t>
            </a:r>
            <a:r>
              <a:rPr lang="en-GB" dirty="0"/>
              <a:t> a </a:t>
            </a:r>
            <a:r>
              <a:rPr lang="en-GB" dirty="0" err="1"/>
              <a:t>játékosok</a:t>
            </a:r>
            <a:r>
              <a:rPr lang="en-GB" dirty="0"/>
              <a:t> </a:t>
            </a:r>
            <a:r>
              <a:rPr lang="en-GB" dirty="0" err="1"/>
              <a:t>elmenthetnék</a:t>
            </a:r>
            <a:r>
              <a:rPr lang="en-GB" dirty="0"/>
              <a:t> a </a:t>
            </a:r>
            <a:r>
              <a:rPr lang="en-GB" dirty="0" err="1"/>
              <a:t>kedvenc</a:t>
            </a:r>
            <a:r>
              <a:rPr lang="en-GB" dirty="0"/>
              <a:t> </a:t>
            </a:r>
            <a:r>
              <a:rPr lang="en-GB" dirty="0" err="1"/>
              <a:t>térképeiket</a:t>
            </a:r>
            <a:r>
              <a:rPr lang="en-GB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9D4F09-34CD-AEE8-96D7-361AF348F9BA}"/>
              </a:ext>
            </a:extLst>
          </p:cNvPr>
          <p:cNvSpPr txBox="1"/>
          <p:nvPr/>
        </p:nvSpPr>
        <p:spPr>
          <a:xfrm>
            <a:off x="1074021" y="5437035"/>
            <a:ext cx="2945037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rtl="0"/>
            <a:r>
              <a:rPr lang="en-GB" sz="2400" b="1" dirty="0" err="1"/>
              <a:t>Nyelvi</a:t>
            </a:r>
            <a:r>
              <a:rPr lang="en-GB" sz="2400" b="1" dirty="0"/>
              <a:t> </a:t>
            </a:r>
            <a:r>
              <a:rPr lang="en-GB" sz="2400" b="1" dirty="0" err="1"/>
              <a:t>integráció</a:t>
            </a:r>
            <a:endParaRPr lang="en-GB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DB3533-F9B0-C810-5620-12CB0366C1FC}"/>
              </a:ext>
            </a:extLst>
          </p:cNvPr>
          <p:cNvSpPr txBox="1"/>
          <p:nvPr/>
        </p:nvSpPr>
        <p:spPr>
          <a:xfrm>
            <a:off x="721392" y="5895547"/>
            <a:ext cx="10749216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rtl="0"/>
            <a:r>
              <a:rPr lang="en-GB" dirty="0"/>
              <a:t>A </a:t>
            </a:r>
            <a:r>
              <a:rPr lang="en-GB" dirty="0" err="1"/>
              <a:t>weboldal</a:t>
            </a:r>
            <a:r>
              <a:rPr lang="en-GB" dirty="0"/>
              <a:t> </a:t>
            </a:r>
            <a:r>
              <a:rPr lang="en-GB" dirty="0" err="1"/>
              <a:t>több</a:t>
            </a:r>
            <a:r>
              <a:rPr lang="en-GB" dirty="0"/>
              <a:t> </a:t>
            </a:r>
            <a:r>
              <a:rPr lang="en-GB" dirty="0" err="1"/>
              <a:t>nyelvre</a:t>
            </a:r>
            <a:r>
              <a:rPr lang="en-GB" dirty="0"/>
              <a:t> </a:t>
            </a:r>
            <a:r>
              <a:rPr lang="en-GB" dirty="0" err="1"/>
              <a:t>fordítható</a:t>
            </a:r>
            <a:r>
              <a:rPr lang="en-GB" dirty="0"/>
              <a:t> </a:t>
            </a:r>
            <a:r>
              <a:rPr lang="en-GB" dirty="0" err="1"/>
              <a:t>lenne</a:t>
            </a:r>
            <a:r>
              <a:rPr lang="en-GB" dirty="0"/>
              <a:t>, </a:t>
            </a:r>
            <a:r>
              <a:rPr lang="en-GB" dirty="0" err="1"/>
              <a:t>így</a:t>
            </a:r>
            <a:r>
              <a:rPr lang="en-GB" dirty="0"/>
              <a:t> </a:t>
            </a:r>
            <a:r>
              <a:rPr lang="en-GB" dirty="0" err="1"/>
              <a:t>világszerte</a:t>
            </a:r>
            <a:r>
              <a:rPr lang="en-GB" dirty="0"/>
              <a:t> </a:t>
            </a:r>
            <a:r>
              <a:rPr lang="en-GB" dirty="0" err="1"/>
              <a:t>több</a:t>
            </a:r>
            <a:r>
              <a:rPr lang="en-GB" dirty="0"/>
              <a:t> </a:t>
            </a:r>
            <a:r>
              <a:rPr lang="en-GB" dirty="0" err="1"/>
              <a:t>játékos</a:t>
            </a:r>
            <a:r>
              <a:rPr lang="en-GB" dirty="0"/>
              <a:t> </a:t>
            </a:r>
            <a:r>
              <a:rPr lang="en-GB" dirty="0" err="1"/>
              <a:t>használhatná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753784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9E66-B765-F63F-4898-025E9A8C8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40" y="2158401"/>
            <a:ext cx="9418320" cy="1408740"/>
          </a:xfrm>
        </p:spPr>
        <p:txBody>
          <a:bodyPr anchor="ctr"/>
          <a:lstStyle/>
          <a:p>
            <a:pPr algn="ctr" rtl="0"/>
            <a:r>
              <a:rPr lang="en-GB" b="1" dirty="0" err="1"/>
              <a:t>Vége</a:t>
            </a:r>
            <a:endParaRPr lang="en-GB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5ADAA-E485-6408-08C3-9F97E9E9FD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6840" y="3567141"/>
            <a:ext cx="9418320" cy="1837070"/>
          </a:xfrm>
        </p:spPr>
        <p:txBody>
          <a:bodyPr anchor="ctr">
            <a:normAutofit/>
          </a:bodyPr>
          <a:lstStyle/>
          <a:p>
            <a:pPr algn="ctr"/>
            <a:r>
              <a:rPr lang="en-GB" sz="2800" dirty="0" err="1">
                <a:effectLst/>
              </a:rPr>
              <a:t>Köszönöm</a:t>
            </a:r>
            <a:r>
              <a:rPr lang="en-GB" sz="2800" dirty="0">
                <a:effectLst/>
              </a:rPr>
              <a:t> a </a:t>
            </a:r>
            <a:r>
              <a:rPr lang="en-GB" sz="2800" dirty="0" err="1">
                <a:effectLst/>
              </a:rPr>
              <a:t>figyelmet</a:t>
            </a:r>
            <a:r>
              <a:rPr lang="en-GB" sz="2800" dirty="0">
                <a:effectLst/>
              </a:rPr>
              <a:t>!</a:t>
            </a:r>
          </a:p>
          <a:p>
            <a:pPr algn="ctr"/>
            <a:r>
              <a:rPr lang="en-GB" sz="2800" dirty="0" err="1">
                <a:effectLst/>
              </a:rPr>
              <a:t>Kérdéseket</a:t>
            </a:r>
            <a:r>
              <a:rPr lang="en-GB" sz="2800" dirty="0">
                <a:effectLst/>
              </a:rPr>
              <a:t> </a:t>
            </a:r>
            <a:r>
              <a:rPr lang="en-GB" sz="2800" dirty="0" err="1">
                <a:effectLst/>
              </a:rPr>
              <a:t>és</a:t>
            </a:r>
            <a:r>
              <a:rPr lang="en-GB" sz="2800" dirty="0">
                <a:effectLst/>
              </a:rPr>
              <a:t> </a:t>
            </a:r>
            <a:r>
              <a:rPr lang="en-GB" sz="2800" dirty="0" err="1">
                <a:effectLst/>
              </a:rPr>
              <a:t>visszajelzéseket</a:t>
            </a:r>
            <a:r>
              <a:rPr lang="en-GB" sz="2800" dirty="0">
                <a:effectLst/>
              </a:rPr>
              <a:t> </a:t>
            </a:r>
            <a:r>
              <a:rPr lang="en-GB" sz="2800" dirty="0" err="1">
                <a:effectLst/>
              </a:rPr>
              <a:t>szívesen</a:t>
            </a:r>
            <a:r>
              <a:rPr lang="en-GB" sz="2800" dirty="0">
                <a:effectLst/>
              </a:rPr>
              <a:t> </a:t>
            </a:r>
            <a:r>
              <a:rPr lang="en-GB" sz="2800" dirty="0" err="1">
                <a:effectLst/>
              </a:rPr>
              <a:t>fogadok</a:t>
            </a:r>
            <a:r>
              <a:rPr lang="en-GB" sz="2800" dirty="0"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07326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A84A40A-D927-8EE5-0A41-0C8169FB38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5623" y="0"/>
            <a:ext cx="4960754" cy="898585"/>
          </a:xfrm>
        </p:spPr>
        <p:txBody>
          <a:bodyPr anchor="ctr">
            <a:normAutofit/>
          </a:bodyPr>
          <a:lstStyle/>
          <a:p>
            <a:pPr algn="ctr"/>
            <a:r>
              <a:rPr lang="en-GB" sz="3200" b="1" dirty="0" err="1"/>
              <a:t>Téma</a:t>
            </a:r>
            <a:r>
              <a:rPr lang="en-GB" sz="3200" b="1" dirty="0"/>
              <a:t> </a:t>
            </a:r>
            <a:r>
              <a:rPr lang="en-GB" sz="3200" b="1" dirty="0" err="1"/>
              <a:t>Leírása</a:t>
            </a:r>
            <a:r>
              <a:rPr lang="en-GB" sz="3200" b="1" dirty="0"/>
              <a:t> (1)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EA7F2-774C-D687-5B20-923550E68618}"/>
              </a:ext>
            </a:extLst>
          </p:cNvPr>
          <p:cNvSpPr txBox="1"/>
          <p:nvPr/>
        </p:nvSpPr>
        <p:spPr>
          <a:xfrm>
            <a:off x="856203" y="1896991"/>
            <a:ext cx="10479594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hu-HU" dirty="0"/>
              <a:t>A Catan egy stratégiai társasjáték, amelyet Klaus Teuber tervezett, és 1995-ben jelent meg először. 3-4 játékos számára készült (kiegészítőkkel 5-6 fő is játszhat), és egy fiktív szigeten, Catanon játszódik, ahol a játékosok telepesekként erőforrásokat gyűjtenek, kereskednek, és településeket, utakat, valamint városokat építenek.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E49B46-9879-1F5A-781B-20FC921120D6}"/>
              </a:ext>
            </a:extLst>
          </p:cNvPr>
          <p:cNvSpPr txBox="1"/>
          <p:nvPr/>
        </p:nvSpPr>
        <p:spPr>
          <a:xfrm>
            <a:off x="1081180" y="1435326"/>
            <a:ext cx="177324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/>
              <a:t>A </a:t>
            </a:r>
            <a:r>
              <a:rPr lang="en-GB" sz="2400" b="1" dirty="0" err="1"/>
              <a:t>játékról</a:t>
            </a:r>
            <a:endParaRPr lang="en-GB" sz="24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AFCAF3-468B-C046-0EE6-3A0B1982EE95}"/>
              </a:ext>
            </a:extLst>
          </p:cNvPr>
          <p:cNvSpPr txBox="1"/>
          <p:nvPr/>
        </p:nvSpPr>
        <p:spPr>
          <a:xfrm>
            <a:off x="856203" y="3801462"/>
            <a:ext cx="4838208" cy="2308324"/>
          </a:xfrm>
          <a:prstGeom prst="rect">
            <a:avLst/>
          </a:prstGeom>
          <a:noFill/>
        </p:spPr>
        <p:txBody>
          <a:bodyPr wrap="square" numCol="1" rtlCol="0" anchor="ctr">
            <a:spAutoFit/>
          </a:bodyPr>
          <a:lstStyle/>
          <a:p>
            <a:pPr algn="just" rtl="0"/>
            <a:r>
              <a:rPr lang="hu-HU" dirty="0"/>
              <a:t>A játéktábla hatszögletű mezőkből áll, amelyek egy-egy erőforrást jelölnek (tégla, sivatag, érc, juh, búza, fa), és mindegyikhez tartozik egy 2 és 12 közötti szám. A kiegyensúlyozatlan térképek (pl. azonos erőforrások vagy számok egymás mellett) méltánytalan előnyöket vagy hátrányokat okozhatnak, csökkentve a játék élvezetét.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2AF2C2-FE2D-B108-1FD4-1226E939C5F3}"/>
              </a:ext>
            </a:extLst>
          </p:cNvPr>
          <p:cNvSpPr txBox="1"/>
          <p:nvPr/>
        </p:nvSpPr>
        <p:spPr>
          <a:xfrm>
            <a:off x="1081180" y="3339797"/>
            <a:ext cx="341792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 err="1"/>
              <a:t>Alapvető</a:t>
            </a:r>
            <a:r>
              <a:rPr lang="en-GB" sz="2400" b="1" dirty="0"/>
              <a:t> </a:t>
            </a:r>
            <a:r>
              <a:rPr lang="en-GB" sz="2400" b="1" dirty="0" err="1"/>
              <a:t>problémák</a:t>
            </a:r>
            <a:endParaRPr lang="en-GB" sz="2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BA83EA-07D9-99CB-4C7E-4E183FC67BBC}"/>
              </a:ext>
            </a:extLst>
          </p:cNvPr>
          <p:cNvSpPr txBox="1"/>
          <p:nvPr/>
        </p:nvSpPr>
        <p:spPr>
          <a:xfrm>
            <a:off x="6497591" y="3807301"/>
            <a:ext cx="48382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GB" dirty="0"/>
              <a:t>A </a:t>
            </a:r>
            <a:r>
              <a:rPr lang="en-GB" dirty="0" err="1"/>
              <a:t>meglévő</a:t>
            </a:r>
            <a:r>
              <a:rPr lang="en-GB" dirty="0"/>
              <a:t> Catan-</a:t>
            </a:r>
            <a:r>
              <a:rPr lang="en-GB" dirty="0" err="1"/>
              <a:t>térkép</a:t>
            </a:r>
            <a:r>
              <a:rPr lang="en-GB" dirty="0"/>
              <a:t> </a:t>
            </a:r>
            <a:r>
              <a:rPr lang="en-GB" dirty="0" err="1"/>
              <a:t>generátorok</a:t>
            </a:r>
            <a:r>
              <a:rPr lang="en-GB" dirty="0"/>
              <a:t> (pl. a </a:t>
            </a:r>
            <a:r>
              <a:rPr lang="en-GB" dirty="0" err="1"/>
              <a:t>referencia</a:t>
            </a:r>
            <a:r>
              <a:rPr lang="en-GB" dirty="0"/>
              <a:t> </a:t>
            </a:r>
            <a:r>
              <a:rPr lang="en-GB" dirty="0" err="1"/>
              <a:t>weboldal</a:t>
            </a:r>
            <a:r>
              <a:rPr lang="en-GB" dirty="0"/>
              <a:t>) </a:t>
            </a:r>
            <a:r>
              <a:rPr lang="en-GB" dirty="0" err="1"/>
              <a:t>gyakran</a:t>
            </a:r>
            <a:r>
              <a:rPr lang="en-GB" dirty="0"/>
              <a:t> </a:t>
            </a:r>
            <a:r>
              <a:rPr lang="en-GB" dirty="0" err="1"/>
              <a:t>elavult</a:t>
            </a:r>
            <a:r>
              <a:rPr lang="en-GB" dirty="0"/>
              <a:t>, </a:t>
            </a:r>
            <a:r>
              <a:rPr lang="en-GB" dirty="0" err="1"/>
              <a:t>nem</a:t>
            </a:r>
            <a:r>
              <a:rPr lang="en-GB" dirty="0"/>
              <a:t> </a:t>
            </a:r>
            <a:r>
              <a:rPr lang="en-GB" dirty="0" err="1"/>
              <a:t>felhasználóbarát</a:t>
            </a:r>
            <a:r>
              <a:rPr lang="en-GB" dirty="0"/>
              <a:t> </a:t>
            </a:r>
            <a:r>
              <a:rPr lang="en-GB" dirty="0" err="1"/>
              <a:t>kinézettel</a:t>
            </a:r>
            <a:r>
              <a:rPr lang="en-GB" dirty="0"/>
              <a:t> </a:t>
            </a:r>
            <a:r>
              <a:rPr lang="en-GB" dirty="0" err="1"/>
              <a:t>rendelkeznek</a:t>
            </a:r>
            <a:r>
              <a:rPr lang="en-GB" dirty="0"/>
              <a:t>, </a:t>
            </a:r>
            <a:r>
              <a:rPr lang="en-GB" dirty="0" err="1"/>
              <a:t>ami</a:t>
            </a:r>
            <a:r>
              <a:rPr lang="en-GB" dirty="0"/>
              <a:t> </a:t>
            </a:r>
            <a:r>
              <a:rPr lang="en-GB" dirty="0" err="1"/>
              <a:t>rontja</a:t>
            </a:r>
            <a:r>
              <a:rPr lang="en-GB" dirty="0"/>
              <a:t> a </a:t>
            </a:r>
            <a:r>
              <a:rPr lang="en-GB" dirty="0" err="1"/>
              <a:t>használati</a:t>
            </a:r>
            <a:r>
              <a:rPr lang="en-GB" dirty="0"/>
              <a:t> </a:t>
            </a:r>
            <a:r>
              <a:rPr lang="en-GB" dirty="0" err="1"/>
              <a:t>élményt</a:t>
            </a:r>
            <a:r>
              <a:rPr lang="en-GB" dirty="0"/>
              <a:t>. A </a:t>
            </a:r>
            <a:r>
              <a:rPr lang="en-GB" dirty="0" err="1"/>
              <a:t>nem</a:t>
            </a:r>
            <a:r>
              <a:rPr lang="en-GB" dirty="0"/>
              <a:t> </a:t>
            </a:r>
            <a:r>
              <a:rPr lang="en-GB" dirty="0" err="1"/>
              <a:t>reszponzív</a:t>
            </a:r>
            <a:r>
              <a:rPr lang="en-GB" dirty="0"/>
              <a:t> </a:t>
            </a:r>
            <a:r>
              <a:rPr lang="en-GB" dirty="0" err="1"/>
              <a:t>felületek</a:t>
            </a:r>
            <a:r>
              <a:rPr lang="en-GB" dirty="0"/>
              <a:t> </a:t>
            </a:r>
            <a:r>
              <a:rPr lang="en-GB" dirty="0" err="1"/>
              <a:t>nem</a:t>
            </a:r>
            <a:r>
              <a:rPr lang="en-GB" dirty="0"/>
              <a:t> </a:t>
            </a:r>
            <a:r>
              <a:rPr lang="en-GB" dirty="0" err="1"/>
              <a:t>felelnek</a:t>
            </a:r>
            <a:r>
              <a:rPr lang="en-GB" dirty="0"/>
              <a:t> meg a modern </a:t>
            </a:r>
            <a:r>
              <a:rPr lang="en-GB" dirty="0" err="1"/>
              <a:t>böngészők</a:t>
            </a:r>
            <a:r>
              <a:rPr lang="en-GB" dirty="0"/>
              <a:t>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eszközök</a:t>
            </a:r>
            <a:r>
              <a:rPr lang="en-GB" dirty="0"/>
              <a:t> </a:t>
            </a:r>
            <a:r>
              <a:rPr lang="en-GB" dirty="0" err="1"/>
              <a:t>elvárásainak</a:t>
            </a:r>
            <a:r>
              <a:rPr lang="en-GB" dirty="0"/>
              <a:t>, </a:t>
            </a:r>
            <a:r>
              <a:rPr lang="en-GB" dirty="0" err="1"/>
              <a:t>így</a:t>
            </a:r>
            <a:r>
              <a:rPr lang="en-GB" dirty="0"/>
              <a:t> </a:t>
            </a:r>
            <a:r>
              <a:rPr lang="en-GB" dirty="0" err="1"/>
              <a:t>nem</a:t>
            </a:r>
            <a:r>
              <a:rPr lang="en-GB" dirty="0"/>
              <a:t> </a:t>
            </a:r>
            <a:r>
              <a:rPr lang="en-GB" dirty="0" err="1"/>
              <a:t>nyújtanak</a:t>
            </a:r>
            <a:r>
              <a:rPr lang="en-GB" dirty="0"/>
              <a:t> </a:t>
            </a:r>
            <a:r>
              <a:rPr lang="en-GB" dirty="0" err="1"/>
              <a:t>vonzó</a:t>
            </a:r>
            <a:r>
              <a:rPr lang="en-GB" dirty="0"/>
              <a:t> </a:t>
            </a:r>
            <a:r>
              <a:rPr lang="en-GB" dirty="0" err="1"/>
              <a:t>vagy</a:t>
            </a:r>
            <a:r>
              <a:rPr lang="en-GB" dirty="0"/>
              <a:t> </a:t>
            </a:r>
            <a:r>
              <a:rPr lang="en-GB" dirty="0" err="1"/>
              <a:t>intuitív</a:t>
            </a:r>
            <a:r>
              <a:rPr lang="en-GB" dirty="0"/>
              <a:t> </a:t>
            </a:r>
            <a:r>
              <a:rPr lang="en-GB" dirty="0" err="1"/>
              <a:t>megoldást</a:t>
            </a:r>
            <a:r>
              <a:rPr lang="en-GB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AE35A3-B076-79F5-3413-1FAA2D8A2854}"/>
              </a:ext>
            </a:extLst>
          </p:cNvPr>
          <p:cNvSpPr txBox="1"/>
          <p:nvPr/>
        </p:nvSpPr>
        <p:spPr>
          <a:xfrm>
            <a:off x="6656720" y="3339797"/>
            <a:ext cx="3044423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rtl="0"/>
            <a:r>
              <a:rPr lang="en-GB" sz="2400" b="1" dirty="0" err="1"/>
              <a:t>Meglévő</a:t>
            </a:r>
            <a:r>
              <a:rPr lang="en-GB" sz="2400" b="1" dirty="0"/>
              <a:t> </a:t>
            </a:r>
            <a:r>
              <a:rPr lang="en-GB" sz="2400" b="1" dirty="0" err="1"/>
              <a:t>eszközök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31826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5794E12-C758-163E-D215-9DF114CE2388}"/>
              </a:ext>
            </a:extLst>
          </p:cNvPr>
          <p:cNvSpPr txBox="1">
            <a:spLocks/>
          </p:cNvSpPr>
          <p:nvPr/>
        </p:nvSpPr>
        <p:spPr>
          <a:xfrm>
            <a:off x="3456339" y="-15198"/>
            <a:ext cx="5279320" cy="898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 err="1"/>
              <a:t>Téma</a:t>
            </a:r>
            <a:r>
              <a:rPr lang="en-GB" sz="3200" b="1" dirty="0"/>
              <a:t> </a:t>
            </a:r>
            <a:r>
              <a:rPr lang="en-GB" sz="3200" b="1" dirty="0" err="1"/>
              <a:t>Leírása</a:t>
            </a:r>
            <a:r>
              <a:rPr lang="en-GB" sz="3200" b="1" dirty="0"/>
              <a:t> (2)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422F71-10A1-C9E5-F475-0ACB994F7A08}"/>
              </a:ext>
            </a:extLst>
          </p:cNvPr>
          <p:cNvSpPr txBox="1"/>
          <p:nvPr/>
        </p:nvSpPr>
        <p:spPr>
          <a:xfrm>
            <a:off x="772078" y="1994612"/>
            <a:ext cx="11013521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en-GB" dirty="0"/>
              <a:t>Egy </a:t>
            </a:r>
            <a:r>
              <a:rPr lang="en-GB" dirty="0" err="1"/>
              <a:t>webalapú</a:t>
            </a:r>
            <a:r>
              <a:rPr lang="en-GB" dirty="0"/>
              <a:t> Catan </a:t>
            </a:r>
            <a:r>
              <a:rPr lang="en-GB" dirty="0" err="1"/>
              <a:t>Térkép-Generátor</a:t>
            </a:r>
            <a:r>
              <a:rPr lang="en-GB" dirty="0"/>
              <a:t> </a:t>
            </a:r>
            <a:r>
              <a:rPr lang="en-GB" dirty="0" err="1"/>
              <a:t>készítése</a:t>
            </a:r>
            <a:r>
              <a:rPr lang="en-GB" dirty="0"/>
              <a:t>, </a:t>
            </a:r>
            <a:r>
              <a:rPr lang="en-GB" dirty="0" err="1"/>
              <a:t>amely</a:t>
            </a:r>
            <a:r>
              <a:rPr lang="en-GB" dirty="0"/>
              <a:t> </a:t>
            </a:r>
            <a:r>
              <a:rPr lang="en-GB" dirty="0" err="1"/>
              <a:t>böngészőben</a:t>
            </a:r>
            <a:r>
              <a:rPr lang="en-GB" dirty="0"/>
              <a:t> </a:t>
            </a:r>
            <a:r>
              <a:rPr lang="en-GB" dirty="0" err="1"/>
              <a:t>fut</a:t>
            </a:r>
            <a:r>
              <a:rPr lang="en-GB" dirty="0"/>
              <a:t>,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kiegyensúlyozott</a:t>
            </a:r>
            <a:r>
              <a:rPr lang="en-GB" dirty="0"/>
              <a:t>, </a:t>
            </a:r>
            <a:r>
              <a:rPr lang="en-GB" dirty="0" err="1"/>
              <a:t>testreszabható</a:t>
            </a:r>
            <a:r>
              <a:rPr lang="en-GB" dirty="0"/>
              <a:t> </a:t>
            </a:r>
            <a:r>
              <a:rPr lang="en-GB" dirty="0" err="1"/>
              <a:t>térképeket</a:t>
            </a:r>
            <a:r>
              <a:rPr lang="en-GB" dirty="0"/>
              <a:t> </a:t>
            </a:r>
            <a:r>
              <a:rPr lang="en-GB" dirty="0" err="1"/>
              <a:t>hoz</a:t>
            </a:r>
            <a:r>
              <a:rPr lang="en-GB" dirty="0"/>
              <a:t> </a:t>
            </a:r>
            <a:r>
              <a:rPr lang="en-GB" dirty="0" err="1"/>
              <a:t>létre</a:t>
            </a:r>
            <a:r>
              <a:rPr lang="en-GB" dirty="0"/>
              <a:t>. A </a:t>
            </a:r>
            <a:r>
              <a:rPr lang="en-GB" dirty="0" err="1"/>
              <a:t>játékosok</a:t>
            </a:r>
            <a:r>
              <a:rPr lang="en-GB" dirty="0"/>
              <a:t> </a:t>
            </a:r>
            <a:r>
              <a:rPr lang="en-GB" dirty="0" err="1"/>
              <a:t>szabályokat</a:t>
            </a:r>
            <a:r>
              <a:rPr lang="en-GB" dirty="0"/>
              <a:t> </a:t>
            </a:r>
            <a:r>
              <a:rPr lang="en-GB" dirty="0" err="1"/>
              <a:t>állíthatnak</a:t>
            </a:r>
            <a:r>
              <a:rPr lang="en-GB" dirty="0"/>
              <a:t> be a </a:t>
            </a:r>
            <a:r>
              <a:rPr lang="en-GB" dirty="0" err="1"/>
              <a:t>térkép</a:t>
            </a:r>
            <a:r>
              <a:rPr lang="en-GB" dirty="0"/>
              <a:t> </a:t>
            </a:r>
            <a:r>
              <a:rPr lang="en-GB" dirty="0" err="1"/>
              <a:t>generálásának</a:t>
            </a:r>
            <a:r>
              <a:rPr lang="en-GB" dirty="0"/>
              <a:t> </a:t>
            </a:r>
            <a:r>
              <a:rPr lang="en-GB" dirty="0" err="1"/>
              <a:t>módosítására</a:t>
            </a:r>
            <a:r>
              <a:rPr lang="en-GB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002A69-4354-0020-7EE2-F89395262CE1}"/>
              </a:ext>
            </a:extLst>
          </p:cNvPr>
          <p:cNvSpPr txBox="1"/>
          <p:nvPr/>
        </p:nvSpPr>
        <p:spPr>
          <a:xfrm>
            <a:off x="1127650" y="1532947"/>
            <a:ext cx="169309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 err="1"/>
              <a:t>Megoldás</a:t>
            </a:r>
            <a:endParaRPr lang="en-GB"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7FDD4C-D271-1BBD-4F23-87018D049F12}"/>
              </a:ext>
            </a:extLst>
          </p:cNvPr>
          <p:cNvSpPr txBox="1"/>
          <p:nvPr/>
        </p:nvSpPr>
        <p:spPr>
          <a:xfrm>
            <a:off x="772078" y="2962871"/>
            <a:ext cx="1101352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hu-HU" dirty="0"/>
              <a:t>A felületet újraterveztem, hogy felhasználóbarát és vizuálisan vonzó legyen. A Bootstrap segítségével reszponzívvá tettem, így különböző méretű eszközökön is esztétikusan jelenik meg.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BB037-F896-85DA-2F30-D24E256A77D8}"/>
              </a:ext>
            </a:extLst>
          </p:cNvPr>
          <p:cNvSpPr txBox="1"/>
          <p:nvPr/>
        </p:nvSpPr>
        <p:spPr>
          <a:xfrm>
            <a:off x="1127650" y="4280802"/>
            <a:ext cx="181812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 err="1"/>
              <a:t>Szabályok</a:t>
            </a:r>
            <a:endParaRPr lang="en-GB" sz="24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F367CB-CA85-0163-E14D-49C14846DCB1}"/>
              </a:ext>
            </a:extLst>
          </p:cNvPr>
          <p:cNvSpPr txBox="1"/>
          <p:nvPr/>
        </p:nvSpPr>
        <p:spPr>
          <a:xfrm>
            <a:off x="772078" y="4742467"/>
            <a:ext cx="356005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6 &amp; 8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2 &amp; 12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Same numbers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Same resources can touch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Randomize ports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GB" dirty="0"/>
              <a:t> Varied resource numbers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CC7BD88-DE25-7C34-5A83-6971298FAA21}"/>
              </a:ext>
            </a:extLst>
          </p:cNvPr>
          <p:cNvSpPr txBox="1"/>
          <p:nvPr/>
        </p:nvSpPr>
        <p:spPr>
          <a:xfrm>
            <a:off x="5201236" y="4742466"/>
            <a:ext cx="64405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0"/>
            <a:r>
              <a:rPr lang="hu-HU" dirty="0"/>
              <a:t>Az első négy szabály a kiegyensúlyozott térképhez szükséges, míg az utolsó kettőt (véletlenszerű kikötők, változatos erőforrás-számok) én vezettem be, hogy növeljem az eloszlás sokszínűségét és a játék méltányosságát.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901DD-3CE9-6AC8-E772-C299F9C3AA6F}"/>
              </a:ext>
            </a:extLst>
          </p:cNvPr>
          <p:cNvSpPr txBox="1"/>
          <p:nvPr/>
        </p:nvSpPr>
        <p:spPr>
          <a:xfrm>
            <a:off x="5541499" y="4280801"/>
            <a:ext cx="3467616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GB" sz="2400" b="1" dirty="0" err="1"/>
              <a:t>Szabályok</a:t>
            </a:r>
            <a:r>
              <a:rPr lang="en-GB" sz="2400" b="1" dirty="0"/>
              <a:t> </a:t>
            </a:r>
            <a:r>
              <a:rPr lang="en-GB" sz="2400" b="1" dirty="0" err="1"/>
              <a:t>indoklása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64566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DC8FF3BC-2291-9B26-469B-88D3F47B5E4B}"/>
              </a:ext>
            </a:extLst>
          </p:cNvPr>
          <p:cNvSpPr txBox="1">
            <a:spLocks/>
          </p:cNvSpPr>
          <p:nvPr/>
        </p:nvSpPr>
        <p:spPr>
          <a:xfrm>
            <a:off x="3387827" y="0"/>
            <a:ext cx="5416346" cy="8985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 err="1"/>
              <a:t>Technikai</a:t>
            </a:r>
            <a:r>
              <a:rPr lang="en-GB" sz="3200" b="1" dirty="0"/>
              <a:t> </a:t>
            </a:r>
            <a:r>
              <a:rPr lang="en-GB" sz="3200" b="1" dirty="0" err="1"/>
              <a:t>Leírás</a:t>
            </a:r>
            <a:r>
              <a:rPr lang="en-GB" sz="3200" b="1" dirty="0"/>
              <a:t> (1)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6F9FEA-3387-2389-3134-D5C6C8B1C528}"/>
              </a:ext>
            </a:extLst>
          </p:cNvPr>
          <p:cNvSpPr txBox="1"/>
          <p:nvPr/>
        </p:nvSpPr>
        <p:spPr>
          <a:xfrm>
            <a:off x="633647" y="1422086"/>
            <a:ext cx="5611878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>
              <a:buFont typeface="Arial" panose="020B0604020202020204" pitchFamily="34" charset="0"/>
              <a:buChar char="•"/>
            </a:pPr>
            <a:r>
              <a:rPr lang="en-GB" b="1" dirty="0"/>
              <a:t> </a:t>
            </a:r>
            <a:r>
              <a:rPr lang="hu-HU" b="1" dirty="0"/>
              <a:t>6-os és 8-as érintkezhet</a:t>
            </a:r>
            <a:r>
              <a:rPr lang="hu-HU" dirty="0"/>
              <a:t>: Engedélyezi, hogy a 6-os és 8-as számú mezők egymás mellé kerüljenek.</a:t>
            </a:r>
          </a:p>
          <a:p>
            <a:pPr algn="just" rtl="0">
              <a:buFont typeface="Arial" panose="020B0604020202020204" pitchFamily="34" charset="0"/>
              <a:buChar char="•"/>
            </a:pPr>
            <a:r>
              <a:rPr lang="en-GB" b="1" dirty="0"/>
              <a:t> </a:t>
            </a:r>
            <a:r>
              <a:rPr lang="hu-HU" b="1" dirty="0"/>
              <a:t>2-es és 12-es érintkezhet</a:t>
            </a:r>
            <a:r>
              <a:rPr lang="hu-HU" dirty="0"/>
              <a:t>: Engedélyezi, hogy a 2-es és 12-es számú mezők egymás mellé kerüljenek.</a:t>
            </a:r>
          </a:p>
          <a:p>
            <a:pPr algn="just" rtl="0">
              <a:buFont typeface="Arial" panose="020B0604020202020204" pitchFamily="34" charset="0"/>
              <a:buChar char="•"/>
            </a:pPr>
            <a:r>
              <a:rPr lang="en-GB" b="1" dirty="0"/>
              <a:t> </a:t>
            </a:r>
            <a:r>
              <a:rPr lang="hu-HU" b="1" dirty="0"/>
              <a:t>Egyező számok érintkezhetnek</a:t>
            </a:r>
            <a:r>
              <a:rPr lang="hu-HU" dirty="0"/>
              <a:t>: Lehetővé teszi, hogy azonos számú mezők szomszédosak legyenek.</a:t>
            </a:r>
          </a:p>
          <a:p>
            <a:pPr algn="just" rtl="0">
              <a:buFont typeface="Arial" panose="020B0604020202020204" pitchFamily="34" charset="0"/>
              <a:buChar char="•"/>
            </a:pPr>
            <a:r>
              <a:rPr lang="en-GB" b="1" dirty="0"/>
              <a:t> </a:t>
            </a:r>
            <a:r>
              <a:rPr lang="hu-HU" b="1" dirty="0"/>
              <a:t>Egyező erőforrások érintkezhetnek</a:t>
            </a:r>
            <a:r>
              <a:rPr lang="hu-HU" dirty="0"/>
              <a:t>: Lehetővé teszi, hogy azonos erőforrású mezők szomszédosak legyenek.</a:t>
            </a:r>
          </a:p>
          <a:p>
            <a:pPr algn="just" rtl="0">
              <a:buFont typeface="Arial" panose="020B0604020202020204" pitchFamily="34" charset="0"/>
              <a:buChar char="•"/>
            </a:pPr>
            <a:r>
              <a:rPr lang="en-GB" b="1" dirty="0"/>
              <a:t> </a:t>
            </a:r>
            <a:r>
              <a:rPr lang="hu-HU" b="1" dirty="0"/>
              <a:t>Véletlenszerű kikötők</a:t>
            </a:r>
            <a:r>
              <a:rPr lang="hu-HU" dirty="0"/>
              <a:t>: A kikötőket véletlenszerűen helyezi el a térkép körüli tengeri mezőkön.</a:t>
            </a:r>
          </a:p>
          <a:p>
            <a:pPr algn="just" rtl="0">
              <a:buFont typeface="Arial" panose="020B0604020202020204" pitchFamily="34" charset="0"/>
              <a:buChar char="•"/>
            </a:pPr>
            <a:r>
              <a:rPr lang="en-GB" b="1" dirty="0"/>
              <a:t> </a:t>
            </a:r>
            <a:r>
              <a:rPr lang="hu-HU" b="1" dirty="0"/>
              <a:t>Változatos erőforrás-számok</a:t>
            </a:r>
            <a:r>
              <a:rPr lang="hu-HU" dirty="0"/>
              <a:t>: Biztosítja, hogy azonos erőforrásokhoz különböző számok tartozzanak.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6C8893-4392-D294-AAF3-42C8D92A09C6}"/>
              </a:ext>
            </a:extLst>
          </p:cNvPr>
          <p:cNvSpPr txBox="1"/>
          <p:nvPr/>
        </p:nvSpPr>
        <p:spPr>
          <a:xfrm>
            <a:off x="1121255" y="960421"/>
            <a:ext cx="305564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rtl="0"/>
            <a:r>
              <a:rPr lang="en-GB" sz="2400" b="1" dirty="0" err="1"/>
              <a:t>Szabályok</a:t>
            </a:r>
            <a:r>
              <a:rPr lang="en-GB" sz="2400" b="1" dirty="0"/>
              <a:t> </a:t>
            </a:r>
            <a:r>
              <a:rPr lang="en-GB" sz="2400" b="1" dirty="0" err="1"/>
              <a:t>leírása</a:t>
            </a:r>
            <a:endParaRPr lang="en-GB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790702-5F53-00B3-C036-6C6BE731B9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487" y="1945588"/>
            <a:ext cx="5540732" cy="369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345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175E007D-2DE4-0E21-C933-ECD62F02AA8A}"/>
              </a:ext>
            </a:extLst>
          </p:cNvPr>
          <p:cNvSpPr txBox="1">
            <a:spLocks/>
          </p:cNvSpPr>
          <p:nvPr/>
        </p:nvSpPr>
        <p:spPr>
          <a:xfrm>
            <a:off x="3353591" y="25388"/>
            <a:ext cx="5484816" cy="682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 err="1"/>
              <a:t>Technikai</a:t>
            </a:r>
            <a:r>
              <a:rPr lang="en-GB" sz="3200" b="1" dirty="0"/>
              <a:t> </a:t>
            </a:r>
            <a:r>
              <a:rPr lang="en-GB" sz="3200" b="1" dirty="0" err="1"/>
              <a:t>Leírás</a:t>
            </a:r>
            <a:r>
              <a:rPr lang="en-GB" sz="3200" b="1" dirty="0"/>
              <a:t> (2)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08A44-6678-4BC5-35BF-1D11E72FD62C}"/>
              </a:ext>
            </a:extLst>
          </p:cNvPr>
          <p:cNvSpPr txBox="1"/>
          <p:nvPr/>
        </p:nvSpPr>
        <p:spPr>
          <a:xfrm>
            <a:off x="1294116" y="895119"/>
            <a:ext cx="281519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kern="1200" dirty="0" err="1">
                <a:solidFill>
                  <a:srgbClr val="FFFFFF"/>
                </a:solidFill>
                <a:effectLst/>
                <a:latin typeface="Century Schoolbook" panose="02040604050505020304" pitchFamily="18" charset="0"/>
                <a:ea typeface="+mn-ea"/>
                <a:cs typeface="+mn-cs"/>
              </a:rPr>
              <a:t>Újratervezett</a:t>
            </a:r>
            <a:r>
              <a:rPr lang="en-GB" sz="2400" b="1" kern="1200" dirty="0">
                <a:solidFill>
                  <a:srgbClr val="FFFFFF"/>
                </a:solidFill>
                <a:effectLst/>
                <a:latin typeface="Century Schoolbook" panose="02040604050505020304" pitchFamily="18" charset="0"/>
                <a:ea typeface="+mn-ea"/>
                <a:cs typeface="+mn-cs"/>
              </a:rPr>
              <a:t> UI</a:t>
            </a:r>
            <a:endParaRPr lang="en-GB" sz="3200" dirty="0"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1C36F1-9ABD-3508-66BA-595B2634E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0301" y="2357353"/>
            <a:ext cx="8511396" cy="43222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8EB5C4-C165-13B7-927A-E895E11C547A}"/>
              </a:ext>
            </a:extLst>
          </p:cNvPr>
          <p:cNvSpPr txBox="1"/>
          <p:nvPr/>
        </p:nvSpPr>
        <p:spPr>
          <a:xfrm>
            <a:off x="825622" y="1356784"/>
            <a:ext cx="1054075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en-GB" dirty="0"/>
              <a:t>A </a:t>
            </a:r>
            <a:r>
              <a:rPr lang="en-GB" dirty="0" err="1"/>
              <a:t>legnagyobb</a:t>
            </a:r>
            <a:r>
              <a:rPr lang="en-GB" dirty="0"/>
              <a:t> </a:t>
            </a:r>
            <a:r>
              <a:rPr lang="en-GB" dirty="0" err="1"/>
              <a:t>kihívás</a:t>
            </a:r>
            <a:r>
              <a:rPr lang="en-GB" dirty="0"/>
              <a:t> a </a:t>
            </a:r>
            <a:r>
              <a:rPr lang="en-GB" dirty="0" err="1"/>
              <a:t>felület</a:t>
            </a:r>
            <a:r>
              <a:rPr lang="en-GB" dirty="0"/>
              <a:t> </a:t>
            </a:r>
            <a:r>
              <a:rPr lang="en-GB" dirty="0" err="1"/>
              <a:t>modernizálása</a:t>
            </a:r>
            <a:r>
              <a:rPr lang="en-GB" dirty="0"/>
              <a:t> volt, </a:t>
            </a:r>
            <a:r>
              <a:rPr lang="en-GB" dirty="0" err="1"/>
              <a:t>hogy</a:t>
            </a:r>
            <a:r>
              <a:rPr lang="en-GB" dirty="0"/>
              <a:t> </a:t>
            </a:r>
            <a:r>
              <a:rPr lang="en-GB" dirty="0" err="1"/>
              <a:t>jobb</a:t>
            </a:r>
            <a:r>
              <a:rPr lang="en-GB" dirty="0"/>
              <a:t> </a:t>
            </a:r>
            <a:r>
              <a:rPr lang="en-GB" dirty="0" err="1"/>
              <a:t>használati</a:t>
            </a:r>
            <a:r>
              <a:rPr lang="en-GB" dirty="0"/>
              <a:t> </a:t>
            </a:r>
            <a:r>
              <a:rPr lang="en-GB" dirty="0" err="1"/>
              <a:t>élményt</a:t>
            </a:r>
            <a:r>
              <a:rPr lang="en-GB" dirty="0"/>
              <a:t> </a:t>
            </a:r>
            <a:r>
              <a:rPr lang="en-GB" dirty="0" err="1"/>
              <a:t>nyújtson</a:t>
            </a:r>
            <a:r>
              <a:rPr lang="en-GB" dirty="0"/>
              <a:t>. Egy </a:t>
            </a:r>
            <a:r>
              <a:rPr lang="en-GB" dirty="0" err="1"/>
              <a:t>vizuálisan</a:t>
            </a:r>
            <a:r>
              <a:rPr lang="en-GB" dirty="0"/>
              <a:t> </a:t>
            </a:r>
            <a:r>
              <a:rPr lang="en-GB" dirty="0" err="1"/>
              <a:t>vonzó</a:t>
            </a:r>
            <a:r>
              <a:rPr lang="en-GB" dirty="0"/>
              <a:t>, </a:t>
            </a:r>
            <a:r>
              <a:rPr lang="en-GB" dirty="0" err="1"/>
              <a:t>félig</a:t>
            </a:r>
            <a:r>
              <a:rPr lang="en-GB" dirty="0"/>
              <a:t> </a:t>
            </a:r>
            <a:r>
              <a:rPr lang="en-GB" dirty="0" err="1"/>
              <a:t>minimalista</a:t>
            </a:r>
            <a:r>
              <a:rPr lang="en-GB" dirty="0"/>
              <a:t> </a:t>
            </a:r>
            <a:r>
              <a:rPr lang="en-GB" dirty="0" err="1"/>
              <a:t>dizájnt</a:t>
            </a:r>
            <a:r>
              <a:rPr lang="en-GB" dirty="0"/>
              <a:t> </a:t>
            </a:r>
            <a:r>
              <a:rPr lang="en-GB" dirty="0" err="1"/>
              <a:t>készítettem</a:t>
            </a:r>
            <a:r>
              <a:rPr lang="en-GB" dirty="0"/>
              <a:t>, </a:t>
            </a:r>
            <a:r>
              <a:rPr lang="en-GB" dirty="0" err="1"/>
              <a:t>amely</a:t>
            </a:r>
            <a:r>
              <a:rPr lang="en-GB" dirty="0"/>
              <a:t> a Bootstrap </a:t>
            </a:r>
            <a:r>
              <a:rPr lang="en-GB" dirty="0" err="1"/>
              <a:t>segítségével</a:t>
            </a:r>
            <a:r>
              <a:rPr lang="en-GB" dirty="0"/>
              <a:t> </a:t>
            </a:r>
            <a:r>
              <a:rPr lang="en-GB" dirty="0" err="1"/>
              <a:t>reszponzív</a:t>
            </a:r>
            <a:r>
              <a:rPr lang="en-GB" dirty="0"/>
              <a:t>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eszközfüggetlen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9847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080730-F1B3-B6DB-17AD-FC9E89B82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AE7E4C1B-9710-5CE3-941C-B1F5668FFFB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</a:t>
            </a:r>
            <a:r>
              <a:rPr lang="en-GB" sz="3200" b="1" dirty="0" err="1"/>
              <a:t>Leírása</a:t>
            </a:r>
            <a:r>
              <a:rPr lang="en-GB" sz="3200" b="1" dirty="0"/>
              <a:t> (1)</a:t>
            </a:r>
          </a:p>
          <a:p>
            <a:pPr algn="ctr"/>
            <a:r>
              <a:rPr lang="en-GB" sz="3200" b="1" dirty="0" err="1"/>
              <a:t>Weboldal</a:t>
            </a:r>
            <a:r>
              <a:rPr lang="en-GB" sz="3200" b="1" dirty="0"/>
              <a:t> </a:t>
            </a:r>
            <a:r>
              <a:rPr lang="en-GB" sz="3200" b="1" dirty="0" err="1"/>
              <a:t>áttekintés</a:t>
            </a:r>
            <a:endParaRPr lang="en-GB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9311DF-64CE-A94C-F2B4-872858DF7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543" y="1380170"/>
            <a:ext cx="8614914" cy="43628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F6F884-4D6B-99D5-C7E6-94E573B86FAB}"/>
              </a:ext>
            </a:extLst>
          </p:cNvPr>
          <p:cNvSpPr txBox="1"/>
          <p:nvPr/>
        </p:nvSpPr>
        <p:spPr>
          <a:xfrm>
            <a:off x="670777" y="5900412"/>
            <a:ext cx="111761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0"/>
            <a:r>
              <a:rPr lang="en-GB" dirty="0"/>
              <a:t>A </a:t>
            </a:r>
            <a:r>
              <a:rPr lang="en-GB" dirty="0" err="1"/>
              <a:t>weboldal</a:t>
            </a:r>
            <a:r>
              <a:rPr lang="en-GB" dirty="0"/>
              <a:t> </a:t>
            </a:r>
            <a:r>
              <a:rPr lang="en-GB" dirty="0" err="1"/>
              <a:t>reszponzív</a:t>
            </a:r>
            <a:r>
              <a:rPr lang="en-GB" dirty="0"/>
              <a:t>, </a:t>
            </a:r>
            <a:r>
              <a:rPr lang="en-GB" dirty="0" err="1"/>
              <a:t>felhasználóbarát</a:t>
            </a:r>
            <a:r>
              <a:rPr lang="en-GB" dirty="0"/>
              <a:t> </a:t>
            </a:r>
            <a:r>
              <a:rPr lang="en-GB" dirty="0" err="1"/>
              <a:t>felületet</a:t>
            </a:r>
            <a:r>
              <a:rPr lang="en-GB" dirty="0"/>
              <a:t> </a:t>
            </a:r>
            <a:r>
              <a:rPr lang="en-GB" dirty="0" err="1"/>
              <a:t>kínál</a:t>
            </a:r>
            <a:r>
              <a:rPr lang="en-GB" dirty="0"/>
              <a:t> </a:t>
            </a:r>
            <a:r>
              <a:rPr lang="en-GB" dirty="0" err="1"/>
              <a:t>kiegyensúlyozott</a:t>
            </a:r>
            <a:r>
              <a:rPr lang="en-GB" dirty="0"/>
              <a:t> Catan-</a:t>
            </a:r>
            <a:r>
              <a:rPr lang="en-GB" dirty="0" err="1"/>
              <a:t>térképek</a:t>
            </a:r>
            <a:r>
              <a:rPr lang="en-GB" dirty="0"/>
              <a:t> </a:t>
            </a:r>
            <a:r>
              <a:rPr lang="en-GB" dirty="0" err="1"/>
              <a:t>generálására</a:t>
            </a:r>
            <a:r>
              <a:rPr lang="en-GB" dirty="0"/>
              <a:t>, </a:t>
            </a:r>
            <a:r>
              <a:rPr lang="en-GB" dirty="0" err="1"/>
              <a:t>fejléccel</a:t>
            </a:r>
            <a:r>
              <a:rPr lang="en-GB" dirty="0"/>
              <a:t>, </a:t>
            </a:r>
            <a:r>
              <a:rPr lang="en-GB" dirty="0" err="1"/>
              <a:t>opciók</a:t>
            </a:r>
            <a:r>
              <a:rPr lang="en-GB" dirty="0"/>
              <a:t> </a:t>
            </a:r>
            <a:r>
              <a:rPr lang="en-GB" dirty="0" err="1"/>
              <a:t>sávval</a:t>
            </a:r>
            <a:r>
              <a:rPr lang="en-GB" dirty="0"/>
              <a:t>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interaktív</a:t>
            </a:r>
            <a:r>
              <a:rPr lang="en-GB" dirty="0"/>
              <a:t> </a:t>
            </a:r>
            <a:r>
              <a:rPr lang="en-GB" dirty="0" err="1"/>
              <a:t>térképráccsal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2207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630D88D-EACD-7CB9-0846-7ED2B7A9F402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</a:t>
            </a:r>
            <a:r>
              <a:rPr lang="en-GB" sz="3200" b="1" dirty="0" err="1"/>
              <a:t>Leírása</a:t>
            </a:r>
            <a:r>
              <a:rPr lang="en-GB" sz="3200" b="1" dirty="0"/>
              <a:t> (2)</a:t>
            </a:r>
          </a:p>
          <a:p>
            <a:pPr algn="ctr"/>
            <a:r>
              <a:rPr lang="en-GB" sz="3200" b="1" dirty="0"/>
              <a:t>A </a:t>
            </a:r>
            <a:r>
              <a:rPr lang="en-GB" sz="3200" b="1" dirty="0" err="1"/>
              <a:t>bal</a:t>
            </a:r>
            <a:r>
              <a:rPr lang="en-GB" sz="3200" b="1" dirty="0"/>
              <a:t> </a:t>
            </a:r>
            <a:r>
              <a:rPr lang="en-GB" sz="3200" b="1" dirty="0" err="1"/>
              <a:t>oldal</a:t>
            </a:r>
            <a:endParaRPr lang="en-GB" sz="3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002D6-0FE5-6A47-83E9-72C92347AA48}"/>
              </a:ext>
            </a:extLst>
          </p:cNvPr>
          <p:cNvSpPr txBox="1"/>
          <p:nvPr/>
        </p:nvSpPr>
        <p:spPr>
          <a:xfrm>
            <a:off x="2959435" y="1693728"/>
            <a:ext cx="114967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 err="1">
                <a:solidFill>
                  <a:srgbClr val="FFFFFF"/>
                </a:solidFill>
                <a:latin typeface="Century Schoolbook" panose="02040604050505020304" pitchFamily="18" charset="0"/>
              </a:rPr>
              <a:t>Fejléc</a:t>
            </a:r>
            <a:endParaRPr lang="en-GB" sz="3200" dirty="0">
              <a:effectLst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2E60BC-C9A8-3FC0-E0CE-A6CD8AB02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36" y="3371490"/>
            <a:ext cx="5825072" cy="233515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8E47D3-3F82-D8DA-9075-B9A0955926E3}"/>
              </a:ext>
            </a:extLst>
          </p:cNvPr>
          <p:cNvSpPr txBox="1"/>
          <p:nvPr/>
        </p:nvSpPr>
        <p:spPr>
          <a:xfrm>
            <a:off x="8248062" y="1693727"/>
            <a:ext cx="1984839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 err="1">
                <a:solidFill>
                  <a:srgbClr val="FFFFFF"/>
                </a:solidFill>
                <a:latin typeface="Century Schoolbook" panose="02040604050505020304" pitchFamily="18" charset="0"/>
              </a:rPr>
              <a:t>Beállítások</a:t>
            </a:r>
            <a:endParaRPr lang="en-GB" sz="3200" dirty="0">
              <a:effectLst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9A30D2-6D98-A283-7D65-7FFF0A56D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332" y="3847721"/>
            <a:ext cx="5058295" cy="288861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4DF785D-DCD0-9DB2-2A2C-B3518F1B1311}"/>
              </a:ext>
            </a:extLst>
          </p:cNvPr>
          <p:cNvSpPr txBox="1"/>
          <p:nvPr/>
        </p:nvSpPr>
        <p:spPr>
          <a:xfrm>
            <a:off x="6711333" y="2192319"/>
            <a:ext cx="5058295" cy="147732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en-GB" dirty="0"/>
              <a:t>Az </a:t>
            </a:r>
            <a:r>
              <a:rPr lang="en-GB" dirty="0" err="1"/>
              <a:t>beállítások</a:t>
            </a:r>
            <a:r>
              <a:rPr lang="en-GB" dirty="0"/>
              <a:t> </a:t>
            </a:r>
            <a:r>
              <a:rPr lang="en-GB" dirty="0" err="1"/>
              <a:t>sáv</a:t>
            </a:r>
            <a:r>
              <a:rPr lang="en-GB" dirty="0"/>
              <a:t> </a:t>
            </a:r>
            <a:r>
              <a:rPr lang="en-GB" dirty="0" err="1"/>
              <a:t>tetején</a:t>
            </a:r>
            <a:r>
              <a:rPr lang="en-GB" dirty="0"/>
              <a:t> </a:t>
            </a:r>
            <a:r>
              <a:rPr lang="en-GB" dirty="0" err="1"/>
              <a:t>egy</a:t>
            </a:r>
            <a:r>
              <a:rPr lang="en-GB" dirty="0"/>
              <a:t> </a:t>
            </a:r>
            <a:r>
              <a:rPr lang="en-GB" dirty="0" err="1"/>
              <a:t>téma-választó</a:t>
            </a:r>
            <a:r>
              <a:rPr lang="en-GB" dirty="0"/>
              <a:t> </a:t>
            </a:r>
            <a:r>
              <a:rPr lang="en-GB" dirty="0" err="1"/>
              <a:t>található</a:t>
            </a:r>
            <a:r>
              <a:rPr lang="en-GB" dirty="0"/>
              <a:t>, </a:t>
            </a:r>
            <a:r>
              <a:rPr lang="en-GB" dirty="0" err="1"/>
              <a:t>ahol</a:t>
            </a:r>
            <a:r>
              <a:rPr lang="en-GB" dirty="0"/>
              <a:t> a </a:t>
            </a:r>
            <a:r>
              <a:rPr lang="en-GB" dirty="0" err="1"/>
              <a:t>játékos</a:t>
            </a:r>
            <a:r>
              <a:rPr lang="en-GB" dirty="0"/>
              <a:t> </a:t>
            </a:r>
            <a:r>
              <a:rPr lang="en-GB" dirty="0" err="1"/>
              <a:t>különböző</a:t>
            </a:r>
            <a:r>
              <a:rPr lang="en-GB" dirty="0"/>
              <a:t> </a:t>
            </a:r>
            <a:r>
              <a:rPr lang="en-GB" dirty="0" err="1"/>
              <a:t>kártyastílusok</a:t>
            </a:r>
            <a:r>
              <a:rPr lang="en-GB" dirty="0"/>
              <a:t> </a:t>
            </a:r>
            <a:r>
              <a:rPr lang="en-GB" dirty="0" err="1"/>
              <a:t>közül</a:t>
            </a:r>
            <a:r>
              <a:rPr lang="en-GB" dirty="0"/>
              <a:t> </a:t>
            </a:r>
            <a:r>
              <a:rPr lang="en-GB" dirty="0" err="1"/>
              <a:t>választhat</a:t>
            </a:r>
            <a:r>
              <a:rPr lang="en-GB" dirty="0"/>
              <a:t>. </a:t>
            </a:r>
            <a:r>
              <a:rPr lang="en-GB" dirty="0" err="1"/>
              <a:t>Alatta</a:t>
            </a:r>
            <a:r>
              <a:rPr lang="en-GB" dirty="0"/>
              <a:t> </a:t>
            </a:r>
            <a:r>
              <a:rPr lang="en-GB" dirty="0" err="1"/>
              <a:t>egy</a:t>
            </a:r>
            <a:r>
              <a:rPr lang="en-GB" dirty="0"/>
              <a:t> </a:t>
            </a:r>
            <a:r>
              <a:rPr lang="en-GB" dirty="0" err="1"/>
              <a:t>szabály-választó</a:t>
            </a:r>
            <a:r>
              <a:rPr lang="en-GB" dirty="0"/>
              <a:t> van, </a:t>
            </a:r>
            <a:r>
              <a:rPr lang="en-GB" dirty="0" err="1"/>
              <a:t>amellyel</a:t>
            </a:r>
            <a:r>
              <a:rPr lang="en-GB" dirty="0"/>
              <a:t> a </a:t>
            </a:r>
            <a:r>
              <a:rPr lang="en-GB" dirty="0" err="1"/>
              <a:t>játékos</a:t>
            </a:r>
            <a:r>
              <a:rPr lang="en-GB" dirty="0"/>
              <a:t> ki-/</a:t>
            </a:r>
            <a:r>
              <a:rPr lang="en-GB" dirty="0" err="1"/>
              <a:t>bekapcsolhatja</a:t>
            </a:r>
            <a:r>
              <a:rPr lang="en-GB" dirty="0"/>
              <a:t> a </a:t>
            </a:r>
            <a:r>
              <a:rPr lang="en-GB" dirty="0" err="1"/>
              <a:t>szabályokat</a:t>
            </a:r>
            <a:r>
              <a:rPr lang="en-GB" dirty="0"/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892875-3153-5E9E-66D9-C03F4E447B04}"/>
              </a:ext>
            </a:extLst>
          </p:cNvPr>
          <p:cNvSpPr txBox="1"/>
          <p:nvPr/>
        </p:nvSpPr>
        <p:spPr>
          <a:xfrm>
            <a:off x="621736" y="2192319"/>
            <a:ext cx="5825072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hu-HU" dirty="0"/>
              <a:t>A fejlécet egyszerűre és informatívra terveztem, tartalmazza a címet, egy információs képernyő gombot és egy keverés gombot.</a:t>
            </a:r>
          </a:p>
        </p:txBody>
      </p:sp>
    </p:spTree>
    <p:extLst>
      <p:ext uri="{BB962C8B-B14F-4D97-AF65-F5344CB8AC3E}">
        <p14:creationId xmlns:p14="http://schemas.microsoft.com/office/powerpoint/2010/main" val="3712048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46522-08E1-95F1-552E-7FF72ED2CF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BB9EE750-5963-F865-802F-AC60DA7C06FA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</a:t>
            </a:r>
            <a:r>
              <a:rPr lang="en-GB" sz="3200" b="1" dirty="0" err="1"/>
              <a:t>Leírása</a:t>
            </a:r>
            <a:r>
              <a:rPr lang="en-GB" sz="3200" b="1" dirty="0"/>
              <a:t> (3)</a:t>
            </a:r>
          </a:p>
          <a:p>
            <a:pPr algn="ctr"/>
            <a:r>
              <a:rPr lang="en-GB" sz="3200" b="1" dirty="0"/>
              <a:t>A </a:t>
            </a:r>
            <a:r>
              <a:rPr lang="en-GB" sz="3200" b="1" dirty="0" err="1"/>
              <a:t>jobb</a:t>
            </a:r>
            <a:r>
              <a:rPr lang="en-GB" sz="3200" b="1" dirty="0"/>
              <a:t> </a:t>
            </a:r>
            <a:r>
              <a:rPr lang="en-GB" sz="3200" b="1" dirty="0" err="1"/>
              <a:t>oldal</a:t>
            </a:r>
            <a:endParaRPr lang="en-GB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0031F5-7466-53B6-AA77-B5E6D7C67027}"/>
              </a:ext>
            </a:extLst>
          </p:cNvPr>
          <p:cNvSpPr txBox="1"/>
          <p:nvPr/>
        </p:nvSpPr>
        <p:spPr>
          <a:xfrm>
            <a:off x="2096312" y="2012755"/>
            <a:ext cx="1330814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algn="l" rtl="0" eaLnBrk="1" latinLnBrk="0" hangingPunct="1"/>
            <a:r>
              <a:rPr lang="en-GB" sz="2400" b="1" dirty="0" err="1">
                <a:solidFill>
                  <a:srgbClr val="FFFFFF"/>
                </a:solidFill>
                <a:latin typeface="Century Schoolbook" panose="02040604050505020304" pitchFamily="18" charset="0"/>
              </a:rPr>
              <a:t>Térkép</a:t>
            </a:r>
            <a:endParaRPr lang="en-GB" sz="3200" dirty="0">
              <a:effectLst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A3CB07-639A-BC28-B236-8E1A16176497}"/>
              </a:ext>
            </a:extLst>
          </p:cNvPr>
          <p:cNvSpPr txBox="1"/>
          <p:nvPr/>
        </p:nvSpPr>
        <p:spPr>
          <a:xfrm>
            <a:off x="698397" y="2634970"/>
            <a:ext cx="4126645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hu-HU" dirty="0"/>
              <a:t>Ez volt a projekt legnehezebb része. Hatszögletű rácsot kellett készítenem, különösen nehéz volt a sorokat egymásra helyezni. A mezők margóját manipuláltam a helyes elhelyezéshez. Egy mező egy div-ből áll, amelynek háttere a kártya képe, rajta egy körrel, amely a hozzá tartozó számot mutatja. A szám alatt pontok jelzik annak valószínűségét.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435C68-878C-3F13-FFE1-0B5C9A52B6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4097" y="1500996"/>
            <a:ext cx="6635762" cy="502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56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82730-71CD-567A-E400-CBC54A40E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5C424279-7D72-9D79-DEBC-4AEA9B1569B1}"/>
              </a:ext>
            </a:extLst>
          </p:cNvPr>
          <p:cNvSpPr txBox="1">
            <a:spLocks/>
          </p:cNvSpPr>
          <p:nvPr/>
        </p:nvSpPr>
        <p:spPr>
          <a:xfrm>
            <a:off x="3690022" y="0"/>
            <a:ext cx="4811956" cy="13801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1" dirty="0"/>
              <a:t>UI </a:t>
            </a:r>
            <a:r>
              <a:rPr lang="en-GB" sz="3200" b="1" dirty="0" err="1"/>
              <a:t>Leírása</a:t>
            </a:r>
            <a:r>
              <a:rPr lang="en-GB" sz="3200" b="1" dirty="0"/>
              <a:t> (4)</a:t>
            </a:r>
          </a:p>
          <a:p>
            <a:pPr algn="ctr"/>
            <a:r>
              <a:rPr lang="en-GB" sz="3200" b="1" dirty="0"/>
              <a:t>Modal </a:t>
            </a:r>
            <a:r>
              <a:rPr lang="en-GB" sz="3200" b="1" dirty="0" err="1"/>
              <a:t>ablakok</a:t>
            </a:r>
            <a:endParaRPr lang="en-GB" sz="32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121702-9C0A-7C3F-D3A0-68913ACD1E70}"/>
              </a:ext>
            </a:extLst>
          </p:cNvPr>
          <p:cNvSpPr txBox="1"/>
          <p:nvPr/>
        </p:nvSpPr>
        <p:spPr>
          <a:xfrm>
            <a:off x="1049084" y="1205334"/>
            <a:ext cx="1859805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GB" sz="2400" b="1" dirty="0" err="1"/>
              <a:t>Koncepció</a:t>
            </a:r>
            <a:endParaRPr lang="en-GB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8E91F5-86B3-A3B4-68F1-8018E4A12F70}"/>
              </a:ext>
            </a:extLst>
          </p:cNvPr>
          <p:cNvSpPr txBox="1"/>
          <p:nvPr/>
        </p:nvSpPr>
        <p:spPr>
          <a:xfrm>
            <a:off x="690295" y="1745947"/>
            <a:ext cx="6405816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en-GB" dirty="0" err="1"/>
              <a:t>Kezdetben</a:t>
            </a:r>
            <a:r>
              <a:rPr lang="en-GB" dirty="0"/>
              <a:t> </a:t>
            </a:r>
            <a:r>
              <a:rPr lang="en-GB" dirty="0" err="1"/>
              <a:t>figyelmeztető</a:t>
            </a:r>
            <a:r>
              <a:rPr lang="en-GB" dirty="0"/>
              <a:t> </a:t>
            </a:r>
            <a:r>
              <a:rPr lang="en-GB" dirty="0" err="1"/>
              <a:t>ablakokat</a:t>
            </a:r>
            <a:r>
              <a:rPr lang="en-GB" dirty="0"/>
              <a:t> </a:t>
            </a:r>
            <a:r>
              <a:rPr lang="en-GB" dirty="0" err="1"/>
              <a:t>használtam</a:t>
            </a:r>
            <a:r>
              <a:rPr lang="en-GB" dirty="0"/>
              <a:t>, de </a:t>
            </a:r>
            <a:r>
              <a:rPr lang="en-GB" dirty="0" err="1"/>
              <a:t>ezeket</a:t>
            </a:r>
            <a:r>
              <a:rPr lang="en-GB" dirty="0"/>
              <a:t> </a:t>
            </a:r>
            <a:r>
              <a:rPr lang="en-GB" dirty="0" err="1"/>
              <a:t>unalmasnak</a:t>
            </a:r>
            <a:r>
              <a:rPr lang="en-GB" dirty="0"/>
              <a:t> </a:t>
            </a:r>
            <a:r>
              <a:rPr lang="en-GB" dirty="0" err="1"/>
              <a:t>találtam</a:t>
            </a:r>
            <a:r>
              <a:rPr lang="en-GB" dirty="0"/>
              <a:t>, </a:t>
            </a:r>
            <a:r>
              <a:rPr lang="en-GB" dirty="0" err="1"/>
              <a:t>ezért</a:t>
            </a:r>
            <a:r>
              <a:rPr lang="en-GB" dirty="0"/>
              <a:t> </a:t>
            </a:r>
            <a:r>
              <a:rPr lang="en-GB" dirty="0" err="1"/>
              <a:t>modál</a:t>
            </a:r>
            <a:r>
              <a:rPr lang="en-GB" dirty="0"/>
              <a:t> </a:t>
            </a:r>
            <a:r>
              <a:rPr lang="en-GB" dirty="0" err="1"/>
              <a:t>ablakokat</a:t>
            </a:r>
            <a:r>
              <a:rPr lang="en-GB" dirty="0"/>
              <a:t> </a:t>
            </a:r>
            <a:r>
              <a:rPr lang="en-GB" dirty="0" err="1"/>
              <a:t>írtam</a:t>
            </a:r>
            <a:r>
              <a:rPr lang="en-GB" dirty="0"/>
              <a:t> </a:t>
            </a:r>
            <a:r>
              <a:rPr lang="en-GB" dirty="0" err="1"/>
              <a:t>az</a:t>
            </a:r>
            <a:r>
              <a:rPr lang="en-GB" dirty="0"/>
              <a:t> </a:t>
            </a:r>
            <a:r>
              <a:rPr lang="en-GB" dirty="0" err="1"/>
              <a:t>információk</a:t>
            </a:r>
            <a:r>
              <a:rPr lang="en-GB" dirty="0"/>
              <a:t>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hibák</a:t>
            </a:r>
            <a:r>
              <a:rPr lang="en-GB" dirty="0"/>
              <a:t> </a:t>
            </a:r>
            <a:r>
              <a:rPr lang="en-GB" dirty="0" err="1"/>
              <a:t>megjelenítésére</a:t>
            </a:r>
            <a:r>
              <a:rPr lang="en-GB" dirty="0"/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479DF5-A69C-A716-A293-054E3F73FDAD}"/>
              </a:ext>
            </a:extLst>
          </p:cNvPr>
          <p:cNvSpPr txBox="1"/>
          <p:nvPr/>
        </p:nvSpPr>
        <p:spPr>
          <a:xfrm>
            <a:off x="1049084" y="2900475"/>
            <a:ext cx="2419252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rtl="0"/>
            <a:r>
              <a:rPr lang="en-GB" sz="2400" b="1" dirty="0"/>
              <a:t>Hiba </a:t>
            </a:r>
            <a:r>
              <a:rPr lang="en-GB" sz="2400" b="1" dirty="0" err="1"/>
              <a:t>modálok</a:t>
            </a:r>
            <a:endParaRPr lang="en-GB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FAD3C1-E759-3200-CCA5-BF58A8F39C9E}"/>
              </a:ext>
            </a:extLst>
          </p:cNvPr>
          <p:cNvSpPr txBox="1"/>
          <p:nvPr/>
        </p:nvSpPr>
        <p:spPr>
          <a:xfrm>
            <a:off x="690295" y="3362140"/>
            <a:ext cx="3319716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en-GB" dirty="0"/>
              <a:t>A </a:t>
            </a:r>
            <a:r>
              <a:rPr lang="en-GB" dirty="0" err="1"/>
              <a:t>térkép</a:t>
            </a:r>
            <a:r>
              <a:rPr lang="en-GB" dirty="0"/>
              <a:t> </a:t>
            </a:r>
            <a:r>
              <a:rPr lang="en-GB" dirty="0" err="1"/>
              <a:t>generálásakor</a:t>
            </a:r>
            <a:r>
              <a:rPr lang="en-GB" dirty="0"/>
              <a:t> </a:t>
            </a:r>
            <a:r>
              <a:rPr lang="en-GB" dirty="0" err="1"/>
              <a:t>az</a:t>
            </a:r>
            <a:r>
              <a:rPr lang="en-GB" dirty="0"/>
              <a:t> </a:t>
            </a:r>
            <a:r>
              <a:rPr lang="en-GB" dirty="0" err="1"/>
              <a:t>algoritmus</a:t>
            </a:r>
            <a:r>
              <a:rPr lang="en-GB" dirty="0"/>
              <a:t> </a:t>
            </a:r>
            <a:r>
              <a:rPr lang="en-GB" dirty="0" err="1"/>
              <a:t>hibás</a:t>
            </a:r>
            <a:r>
              <a:rPr lang="en-GB" dirty="0"/>
              <a:t> </a:t>
            </a:r>
            <a:r>
              <a:rPr lang="en-GB" dirty="0" err="1"/>
              <a:t>térképet</a:t>
            </a:r>
            <a:r>
              <a:rPr lang="en-GB" dirty="0"/>
              <a:t> </a:t>
            </a:r>
            <a:r>
              <a:rPr lang="en-GB" dirty="0" err="1"/>
              <a:t>hozhat</a:t>
            </a:r>
            <a:r>
              <a:rPr lang="en-GB" dirty="0"/>
              <a:t> </a:t>
            </a:r>
            <a:r>
              <a:rPr lang="en-GB" dirty="0" err="1"/>
              <a:t>létre</a:t>
            </a:r>
            <a:r>
              <a:rPr lang="en-GB" dirty="0"/>
              <a:t>, </a:t>
            </a:r>
            <a:r>
              <a:rPr lang="en-GB" dirty="0" err="1"/>
              <a:t>ahol</a:t>
            </a:r>
            <a:r>
              <a:rPr lang="en-GB" dirty="0"/>
              <a:t> </a:t>
            </a:r>
            <a:r>
              <a:rPr lang="en-GB" dirty="0" err="1"/>
              <a:t>egy</a:t>
            </a:r>
            <a:r>
              <a:rPr lang="en-GB" dirty="0"/>
              <a:t> </a:t>
            </a:r>
            <a:r>
              <a:rPr lang="en-GB" dirty="0" err="1"/>
              <a:t>vagy</a:t>
            </a:r>
            <a:r>
              <a:rPr lang="en-GB" dirty="0"/>
              <a:t> </a:t>
            </a:r>
            <a:r>
              <a:rPr lang="en-GB" dirty="0" err="1"/>
              <a:t>több</a:t>
            </a:r>
            <a:r>
              <a:rPr lang="en-GB" dirty="0"/>
              <a:t> </a:t>
            </a:r>
            <a:r>
              <a:rPr lang="en-GB" dirty="0" err="1"/>
              <a:t>szabály</a:t>
            </a:r>
            <a:r>
              <a:rPr lang="en-GB" dirty="0"/>
              <a:t> </a:t>
            </a:r>
            <a:r>
              <a:rPr lang="en-GB" dirty="0" err="1"/>
              <a:t>nem</a:t>
            </a:r>
            <a:r>
              <a:rPr lang="en-GB" dirty="0"/>
              <a:t> </a:t>
            </a:r>
            <a:r>
              <a:rPr lang="en-GB" dirty="0" err="1"/>
              <a:t>teljesül</a:t>
            </a:r>
            <a:r>
              <a:rPr lang="en-GB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3F93F-D5DC-465E-42B9-71B76833D86F}"/>
              </a:ext>
            </a:extLst>
          </p:cNvPr>
          <p:cNvSpPr txBox="1"/>
          <p:nvPr/>
        </p:nvSpPr>
        <p:spPr>
          <a:xfrm>
            <a:off x="1049084" y="4799473"/>
            <a:ext cx="3203121" cy="4616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rtl="0"/>
            <a:r>
              <a:rPr lang="en-GB" sz="2400" b="1" dirty="0" err="1"/>
              <a:t>Információs</a:t>
            </a:r>
            <a:r>
              <a:rPr lang="en-GB" sz="2400" b="1" dirty="0"/>
              <a:t> </a:t>
            </a:r>
            <a:r>
              <a:rPr lang="en-GB" sz="2400" b="1" dirty="0" err="1"/>
              <a:t>modál</a:t>
            </a:r>
            <a:endParaRPr lang="en-GB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8B4DA7-45E9-763B-A379-4CFD220FCD68}"/>
              </a:ext>
            </a:extLst>
          </p:cNvPr>
          <p:cNvSpPr txBox="1"/>
          <p:nvPr/>
        </p:nvSpPr>
        <p:spPr>
          <a:xfrm>
            <a:off x="690295" y="5329500"/>
            <a:ext cx="64058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 rtl="0"/>
            <a:r>
              <a:rPr lang="en-GB" dirty="0"/>
              <a:t>Az </a:t>
            </a:r>
            <a:r>
              <a:rPr lang="en-GB" dirty="0" err="1"/>
              <a:t>információs</a:t>
            </a:r>
            <a:r>
              <a:rPr lang="en-GB" dirty="0"/>
              <a:t> </a:t>
            </a:r>
            <a:r>
              <a:rPr lang="en-GB" dirty="0" err="1"/>
              <a:t>modál</a:t>
            </a:r>
            <a:r>
              <a:rPr lang="en-GB" dirty="0"/>
              <a:t> a </a:t>
            </a:r>
            <a:r>
              <a:rPr lang="en-GB" dirty="0" err="1"/>
              <a:t>térkép-generálás</a:t>
            </a:r>
            <a:r>
              <a:rPr lang="en-GB" dirty="0"/>
              <a:t> </a:t>
            </a:r>
            <a:r>
              <a:rPr lang="en-GB" dirty="0" err="1"/>
              <a:t>részleteit</a:t>
            </a:r>
            <a:r>
              <a:rPr lang="en-GB" dirty="0"/>
              <a:t> </a:t>
            </a:r>
            <a:r>
              <a:rPr lang="en-GB" dirty="0" err="1"/>
              <a:t>vagy</a:t>
            </a:r>
            <a:r>
              <a:rPr lang="en-GB" dirty="0"/>
              <a:t> </a:t>
            </a:r>
            <a:r>
              <a:rPr lang="en-GB" dirty="0" err="1"/>
              <a:t>útmutatást</a:t>
            </a:r>
            <a:r>
              <a:rPr lang="en-GB" dirty="0"/>
              <a:t> </a:t>
            </a:r>
            <a:r>
              <a:rPr lang="en-GB" dirty="0" err="1"/>
              <a:t>jelenít</a:t>
            </a:r>
            <a:r>
              <a:rPr lang="en-GB" dirty="0"/>
              <a:t> meg.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187DA5E-DB03-1888-820F-79D18637E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8491" y="1380602"/>
            <a:ext cx="3859930" cy="19181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F93834-1D0C-21C2-A6D9-1C04FF48B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7078" y="3563519"/>
            <a:ext cx="3382322" cy="311336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8D42681-E686-9766-310D-53EC674E2E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7951" y="2710112"/>
            <a:ext cx="3687591" cy="191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9305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390</TotalTime>
  <Words>937</Words>
  <Application>Microsoft Office PowerPoint</Application>
  <PresentationFormat>Widescreen</PresentationFormat>
  <Paragraphs>81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Schoolbook</vt:lpstr>
      <vt:lpstr>Times New Roman</vt:lpstr>
      <vt:lpstr>Wingdings 2</vt:lpstr>
      <vt:lpstr>View</vt:lpstr>
      <vt:lpstr>Catan Térkép Generátor Online Eszköz a Kiegyensúlyozott Játékért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Vége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Neumann Máté Soma</dc:creator>
  <cp:lastModifiedBy>Neumann Máté Soma</cp:lastModifiedBy>
  <cp:revision>273</cp:revision>
  <dcterms:created xsi:type="dcterms:W3CDTF">2025-04-15T10:38:12Z</dcterms:created>
  <dcterms:modified xsi:type="dcterms:W3CDTF">2025-05-17T15:56:46Z</dcterms:modified>
</cp:coreProperties>
</file>

<file path=docProps/thumbnail.jpeg>
</file>